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sldIdLst>
    <p:sldId id="259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90" y="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11560" y="6021287"/>
            <a:ext cx="7992888" cy="432049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/>
              <a:t>423575, Республика Татарстан, город Нижнекамск, проспект Строителей, 21А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548681"/>
            <a:ext cx="8136904" cy="792087"/>
          </a:xfrm>
        </p:spPr>
        <p:txBody>
          <a:bodyPr/>
          <a:lstStyle/>
          <a:p>
            <a:pPr algn="ctr"/>
            <a:r>
              <a:rPr lang="ru-RU" sz="1600" dirty="0" smtClean="0"/>
              <a:t>муниципальное бюджетное дошкольное образовательное учреждение </a:t>
            </a:r>
            <a:br>
              <a:rPr lang="ru-RU" sz="1600" dirty="0" smtClean="0"/>
            </a:br>
            <a:r>
              <a:rPr lang="ru-RU" sz="1600" dirty="0" smtClean="0"/>
              <a:t>«Детский сад общеразвивающего вида № 3» </a:t>
            </a:r>
            <a:br>
              <a:rPr lang="ru-RU" sz="1600" dirty="0" smtClean="0"/>
            </a:br>
            <a:r>
              <a:rPr lang="ru-RU" sz="1600" dirty="0" smtClean="0"/>
              <a:t>Нижнекамского муниципального района Республики Татарстан </a:t>
            </a:r>
            <a:endParaRPr lang="ru-RU" sz="1600" dirty="0"/>
          </a:p>
        </p:txBody>
      </p:sp>
      <p:pic>
        <p:nvPicPr>
          <p:cNvPr id="10" name="Объект 7" descr="C:\Users\Теххаус\Desktop\фото в казань\zCnZqCLYys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1413296"/>
            <a:ext cx="6245349" cy="46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3220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1772816"/>
            <a:ext cx="8352928" cy="2592288"/>
          </a:xfrm>
        </p:spPr>
        <p:txBody>
          <a:bodyPr>
            <a:noAutofit/>
          </a:bodyPr>
          <a:lstStyle/>
          <a:p>
            <a:pPr indent="457200" algn="just">
              <a:spcBef>
                <a:spcPts val="60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деятельности осуществляется в двух основных моделях организации воспитательно-образовательного процесса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совместной 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 взрослого и детей </a:t>
            </a:r>
            <a:endParaRPr lang="ru-RU" sz="14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самостоятельной 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 детей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образовательных задач в рамках совместной деятельности взрослого и детей осуществляется как в виде 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организованной образовательной деятельности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так и в виде 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образовательной деятельности, осуществляемой в ходе режимных моментов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образовательной работы выстраивается последовательно, в каждой возрастной группе разработан тематический план на учебный год.</a:t>
            </a:r>
          </a:p>
          <a:p>
            <a:pPr algn="just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49038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8352928" cy="4968552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«СОЦИАЛЬНО-КОММУНИКАТИВНОЕ РАЗВИТИЕ»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позитивная социализация детей дошкольного возраста, приобщение детей к социокультурным нормам, традициям семьи, общества и государства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направления работы: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игровой деятельности детей с целью освоения различных социальных ролей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основ безопасного поведения в быту, социуме, природе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Трудовое воспитание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 детей дошкольного возраста</a:t>
            </a:r>
          </a:p>
          <a:p>
            <a:pPr algn="just"/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Национально-региональный компонент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игровой деятельности, в которой отражается окружающая действительность РТ, мир взрослых людей, формирование представлений о труде, профессиях взрослых; детей другой национальностей народов Поволжья, родной природы, общественной жизни.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Приобщение к истокам национальной культуры народов, населяющих Республику Татарстан, формирование основ нравственности на лучших образцах национальной культуры, народных традициях и обычаях. 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общения и взаимодействия ребенка со взрослыми и сверстниками. Уметь общаться в паре, в группе, в коллективе. Выработка умений и навыков вести диалог, составлять по ситуативным картинкам описание о знакомых предметах, об окружающей действительности, об игрушке, о семье.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934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404664"/>
            <a:ext cx="8352928" cy="1296144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«ПОЗНАВАТЕЛЬНОЕ РАЗВИТИЕ»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развитие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направления работы: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 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представлений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Детское  экспериментирование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 целостной  картины  мира, расширение  кругозора, предметное  и социальное  окружение, ознакомление  с 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природой</a:t>
            </a:r>
          </a:p>
          <a:p>
            <a:pPr algn="just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Национально-региональный 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компонент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Ознакомление с образцами татарского фольклора: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потешками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закличками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пальчиковыми играми, сказками.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умений правильного понимания смысла произведений.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эстетических чувств, побуждение интереса к слушанию сказок, небольших рассказов, стихотворений.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умения слушать сказки, небольшие рассказы, стихи; обучение пониманию смысла произведения; ознакомление детей с прекрасными образцами татарского фольклора.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сенсорной культуры, используя образцы национальной одежды.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Расширение знаний детей о своем родном городе – Нижнекамске;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интереса к явлениям родной природы.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умений и навыков связывать предложения по образцу. Формирование умений и навыков детей здороваться и прощаться полными и короткими дружескими формулами. </a:t>
            </a:r>
          </a:p>
          <a:p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119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95536" y="332656"/>
            <a:ext cx="8352928" cy="5544616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«РЕЧЕВОЕ  РАЗВИТИЕ»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Формирование устной речи и навыков речевого общения с окружающими на основе овладения литературным языком своего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народа.</a:t>
            </a:r>
          </a:p>
          <a:p>
            <a:pPr algn="just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работы: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словаря: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освоение значений слов и их уместное употребление в соответствии с контекстом высказывания, с ситуацией, в которой происходит общение.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звуковой культуры речи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развитие восприятие звуков речи и произношения.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грамматического строя речи: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морфология (изменение слов по родам, числам, падежам); синтаксис (освоение различных типов словосочетаний и предложений); - словообразование.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связной речи: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диалогическая (разговорная) речь; монологическая (рассказывание).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любви и интереса к художественному слову.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элементарного осознания явлений языка и речи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(различие звука и слова,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нахождение места звука в слове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Национально-региональный компонент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учебно-методического комплекта по всем направлениям для улучшения качества обучения детей государственным языкам Республики Татарстан. Формировать навыки общения, обогащать словарный запас для построения словосочетаний и предложений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Ознакомление детей с художественной литературой разных жанров; 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26632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8352928" cy="1296144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«ХУДОЖЕСТВЕННО-ЭСТЕТИЧЕСКОЕ РАЗВИТИЕ»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предпосылок ценностно-смыслового восприятия и понимания произведений искусства (словесного, музыкального, изобразительного), мира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природы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работы: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продуктивной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рисование, лепка, аппликация,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конструирование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Приобщение  к  изобразительному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искусству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 музыкально-художественной деятельности, приобщение к музыкальному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искусству: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слушание, пение, песенное творчество, музыкально-ритмические движения, развитие танцевально-игрового творчества, игра на детских музыкальных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инструментах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Национально-региональный компонент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продуктивной деятельности через приобщение детей к изобразительному, декоративно-прикладному искусству народов, проживающих в Республике Татарстан, родного города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Приобщение к музыкальной культуре татарского народа; продолжение работы над формированием певческих навыков детей на основе национального репертуара; расширение объема основных и танцевальных движений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интереса к национальной татарской музыке; закрепление понятий трех основных музыкальных жанров: песня, танец, марш на основе национального репертуара. Использование народных хороводных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интереса татарскому декоративно-прикладному искусству; обучение украшению изделий татарским орнаментом. Использование узоров «Листья», «Тюльпан», в ИЗО деятельности.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51495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8352928" cy="3888432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«ФИЗИЧЕСКОЕ РАЗВИТИЕ»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гармоничное физическое развитие и формирование основ здорового образа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жизни.</a:t>
            </a:r>
          </a:p>
          <a:p>
            <a:pPr algn="just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Национально-региональный 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компонент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потребности в двигательной активности детей при помощи подвижных народных игр (татарских, русских, чувашских, мордовских, марийских, башкирских, удмуртских), спортивных игр, физических упражнений, соответствующих их возрастным особенностям.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Совершенствование физического развития детей через национальные праздники, народные игры.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Ознакомление с мордовскими, марийскими и удмуртскими подвижными народными играми. Развивать интерес к народным играм. Продолжение учить детей самостоятельно организовывать знакомые подвижные игры; находить, придумывать разные варианты подвижных игр. Воспитание нравственных и волевых качеств: выдержку, настойчивость, решительность, инициативность, смелость.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умение варьировать подвижные игры народов Поволжья. Стимулировать желание участвовать в национальных играх – состязаниях.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310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332656"/>
            <a:ext cx="8352928" cy="4248472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физкультурно-оздоровительной работы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852027"/>
              </p:ext>
            </p:extLst>
          </p:nvPr>
        </p:nvGraphicFramePr>
        <p:xfrm>
          <a:off x="323528" y="692699"/>
          <a:ext cx="8568952" cy="5616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8550"/>
                <a:gridCol w="4425685"/>
                <a:gridCol w="1177857"/>
                <a:gridCol w="2516860"/>
              </a:tblGrid>
              <a:tr h="351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Содержание работы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Периодичность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Мониторинг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Определение уровня физического развития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 раза в год (Х, V)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Определение физической подготовленности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 раза в год (Х, V)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Диспансеризация 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 плану  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552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Двигательная деятельность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Утренняя гимнастика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Ежедневно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52655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НОД «Физическая культура»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 - в зале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 на воздухе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3-7 лет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 раза в неделю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 раз в неделю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Подвижные игры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 раза в день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Гимнастика после дневного сна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Ежедневно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Спортивные упражнения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 раза в неделю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Спортивные игры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5-7 лет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 раза в неделю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 Физкуль­турные досуги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3-7 лет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 раз в месяц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День здоровья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3-7 лет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Ежеквартально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Неделя здоровья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Вес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 раза в год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Нетрадиционные формы оздоровления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03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Музыкотерапия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На ОД по физкультуре и перед сном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Фитонцидотерапия (лук, чеснок)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Эпиде­мии, инф. заболеваний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Дыхательная гимнастика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ежедневно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Закаливание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Контрастные воздушные ванны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ежедневно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Мытье рук, лица, шеи про­хладной водой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 течение дня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Профилактическая дорожка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2-3 года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ежедневно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Интенсивное воздействие холодом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3-5 лет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ежедневно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Влажное обтирание рукавицами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5-7 лет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ежедневно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Полоскание зева кипяченой водой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3-7 лет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ежедневно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  <a:tr h="17552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Организация вторых завтраков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552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Соки натуральные или фрукты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Все группы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Ежедневно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868" marR="4886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434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7504" y="188640"/>
            <a:ext cx="8928992" cy="4536504"/>
          </a:xfrm>
        </p:spPr>
        <p:txBody>
          <a:bodyPr>
            <a:noAutofit/>
          </a:bodyPr>
          <a:lstStyle/>
          <a:p>
            <a:pPr indent="457200" algn="just">
              <a:spcBef>
                <a:spcPts val="600"/>
              </a:spcBef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ОРГАНИЗАЦИИ РАЗВИВАЮЩЕЙ ПРЕДМЕТНО-ПРОСТРАНСТВЕННОЙ СРЕДЫ:</a:t>
            </a:r>
          </a:p>
          <a:p>
            <a:pPr lvl="0" indent="457200" algn="just">
              <a:spcBef>
                <a:spcPts val="600"/>
              </a:spcBef>
            </a:pP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Насыщенность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среды должна соответствовать возрастным возможностям детей 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игровую, познавательную, исследовательскую и творческую активность всех воспитанников, экспериментирование с</a:t>
            </a: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доступными детям материалами (в том числе с песком и водой);</a:t>
            </a: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двигательную активность, в том числе развитие крупной и мелкой моторики, участие в подвижных играх и соревнованиях;</a:t>
            </a: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эмоциональное благополучие детей во взаимодействии с предметно-пространственным окружением;</a:t>
            </a: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самовыражения детей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457200" algn="just">
              <a:spcBef>
                <a:spcPts val="600"/>
              </a:spcBef>
            </a:pPr>
            <a:r>
              <a:rPr lang="ru-RU" sz="1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пространства предполагает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детей. </a:t>
            </a:r>
          </a:p>
          <a:p>
            <a:pPr lvl="0" indent="457200" algn="just">
              <a:spcBef>
                <a:spcPts val="600"/>
              </a:spcBef>
            </a:pPr>
            <a:r>
              <a:rPr lang="ru-RU" sz="1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Полифункциональность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материалов предполагает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возможность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разнообразного использования различных составляющих предметной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среды и наличие полифункциональных предметов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природных материалов, пригодных для использования в разных видах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детской активности.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Вариативность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среды предполагает:</a:t>
            </a: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различных пространств,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также разнообразных материалов, игр, игрушек и оборудования, обеспечивающих свободный выбор детей;</a:t>
            </a: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периодическую сменяемость игрового материала, появление новых предметов, стимулирующих игровую, двигательную, познавательную и исследовательскую активность детей.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Доступность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среды предполагает:</a:t>
            </a: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доступность для воспитанников, в том числе детей с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ОВЗ и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детей-инвалидов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всех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помещений, где осуществляется образовательная деятельность;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свободный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доступ детей, в том числе детей с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ОВЗ,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играм, игрушкам, материалам, пособиям, обеспечивающим все основные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детской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активности;</a:t>
            </a:r>
          </a:p>
          <a:p>
            <a:pPr marL="285750" lvl="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исправность и сохранность материалов и оборудования.</a:t>
            </a:r>
          </a:p>
          <a:p>
            <a:pPr lvl="0" indent="457200" algn="just">
              <a:spcBef>
                <a:spcPts val="600"/>
              </a:spcBef>
            </a:pP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Безопасность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предметно-пространственной среды предполагает соответствие всех ее элементов требованиям по обеспечению надежности и безопасности их использования. </a:t>
            </a:r>
          </a:p>
          <a:p>
            <a:pPr marL="285750" lvl="0" indent="-285750" algn="just">
              <a:buFont typeface="Wingdings" pitchFamily="2" charset="2"/>
              <a:buChar char="ü"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80920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8352928" cy="1296144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КАДРОВЫЕ  УСЛОВИЯ  РЕАЛИЗАЦИИ  ПРОГРАММЫ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 осуществляется педагогическими и учебно - вспомогательными работниками в течение всего времени пребывания воспитанников в детском саду. Детский сад укомплектован квалифицированными кадрами, в т. ч. руководящими, педагогическими, учебно-вспомогательными, административно-хозяйственными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работниками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детском саду работают по штатному расписанию: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Заведующий – 1;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Другой административно-управленческий персонал – 2,25;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Старший воспитатель – 1;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– 18,83;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 (по обучению татарскому и русскому языкам) языкам – 1; 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 – 1,5;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 – 1;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Педагог-психолог – 10,92;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Младший воспитатель- 12,06;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Старшая медицинская сестра – 1;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Медицинская сестра – 1;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Другой учебно-вспомогательный персонал – 24,5.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920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8352928" cy="5904656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 ПРОГРАММЫ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Состояние материально- технической базы ДОУ соответствует педагогическим требованиям современного уровня образования, требованиям техники безопасности, санитарно–гигиеническим нормам, физиологии детей, принципам функционального комфорта.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детском саду имеются: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групповые помещения - 11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заведующего - 1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методический кабинет - 1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педагога-психолога- 1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сенсорики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воспитателя по обучению татарскому  языку - 1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зал – 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театрализованных игр – 1 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физкультурный зал – 1 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дополнительных услуг – 2 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пищеблок - 1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прачечная - 1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медицинский блок -1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соляная шахта – 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кастелянши – 1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заместителя заведующего по хозяйственной части – 1 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758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68952" cy="864096"/>
          </a:xfrm>
        </p:spPr>
        <p:txBody>
          <a:bodyPr/>
          <a:lstStyle/>
          <a:p>
            <a:pPr algn="just"/>
            <a:r>
              <a:rPr lang="ru-RU" sz="1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Программа направлена на создание условий развития дошкольников, открывающих возможности для позитивной социализации ребёнка, его всестороннего личностного развития, развития инициативы и творческих способностей на основе сотрудничества со взрослыми и сверстниками в соответствующих дошкольному возрасту видам деятельности.</a:t>
            </a:r>
            <a:r>
              <a:rPr lang="ru-RU" sz="14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268760"/>
            <a:ext cx="8280920" cy="3310115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Программы в соответствии с требованиями Стандарта включает три основных раздела – целевой, содержательный и организационный.</a:t>
            </a:r>
          </a:p>
          <a:p>
            <a:pPr algn="just">
              <a:spcBef>
                <a:spcPts val="600"/>
              </a:spcBef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определяет цели и задачи, принципы и подходы к формированию Программы, планируемые результаты ее освоения в виде целевых ориентиров.</a:t>
            </a:r>
          </a:p>
          <a:p>
            <a:pPr algn="just">
              <a:spcBef>
                <a:spcPts val="600"/>
              </a:spcBef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включает описание образовательной деятельности в соответствии с направлениями развития ребенка в пяти образовательных областях: 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развитие, 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развитие, 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ечевое развитие, 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развитие, 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изическое развитие.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Включает формы, способы, методы и средства.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описывает 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описание: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психолого-педагогических, кадровых, материально-технических и финансовых условий,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особенностей организации развивающей предметно-пространственной среды,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особенностей образовательной деятельности разных видов и культурных практик,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особенностей разработки режима дня и формирования распорядка дня с учетом возрастных и индивидуальных особенностей детей, их специальных образовательных потребностей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0149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7504" y="188640"/>
            <a:ext cx="8928992" cy="4536504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РЕЖИМ ДНЯ И РАСПОРЯДОК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сад общеразвивающего вида № 3»  функционирует при пятидневной рабочей неделе (выходные: суббота, воскресенье). Время работы детского сада: с 06.00до 18.00. </a:t>
            </a:r>
          </a:p>
          <a:p>
            <a:pPr indent="45720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ДОУ используется гибкий режим дня, в него могут вноситься  изменения исходя из особенностей сезона, индивидуальных особенностей детей, состояния здоровья. На гибкость режима влияет и окружающий социум.</a:t>
            </a:r>
          </a:p>
          <a:p>
            <a:pPr indent="45720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Режим дня составлен:</a:t>
            </a: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основании Федерального закона об образовании Российской Федерации №273-ФЗ «Об Образовании в Российской Федерации» от 29.12.2012 г.;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Приказа Министерства образования и науки Российской Федерации от 17.10.2013г. № 1155 «Об утверждении федерального государственного образовательного стандарта дошкольного образования»;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Инструктивно-методического письма №65/23-16 от 14.03.2000г. «О гигиенических требованиях к максимальной нагрузке на детей дошкольного возраста в организационных формах обучения»;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Постановления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Главного государственного санитарного врача РФ от 15.05.2013г. №26 «Об утверждении СанПиН 2.4.1.3049-13 «Санитарно эпидемиологические требования к устройству, содержанию и организации режима работы дошкольных образовательных организаций».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первых младших группах вся организованная образовательная деятельность проводится по подгруппам (кроме музыки).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группах максимальный объем недельной образовательной нагрузки соответствует требованиям: в первой младшей группе – 1 час 30 минут, во второй младшей группе – 2 часа 30 минут, в средней группе – 3 часа 40 минут, в старшей группе – 5 часов 25 минут, в подготовительной группе – 8 часов 30 минут. Максимальный объем образовательной нагрузки в первой половине дня не превышает: в первой младшей группе – 9 минут, во второй младшей группе – 30 минут, в средней группе – 40 минут, в старшей группе – 45 минут, в подготовительной группе – 1 час 15 минут.</a:t>
            </a:r>
          </a:p>
          <a:p>
            <a:pPr indent="45720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по «Физической культуре» один раз в неделю, начиная со второй младшей группы, проводится на свежем воздухе во время прогулки (перед возвращением с прогулки), в соответствии с пунктом 12.5 СанПиН 2.4.1.3049-13.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53764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836712"/>
            <a:ext cx="8568952" cy="648072"/>
          </a:xfrm>
        </p:spPr>
        <p:txBody>
          <a:bodyPr/>
          <a:lstStyle/>
          <a:p>
            <a:pPr indent="320040" algn="just"/>
            <a:r>
              <a:rPr lang="ru-RU" sz="14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Объем первой части Программы составляет не менее 60% времени, необходимого для реализации Программы, вторая часть, формируемая участниками образовательных отношений – не более 40% общего объема Программы.</a:t>
            </a:r>
            <a:endParaRPr lang="ru-RU" sz="1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1988840"/>
            <a:ext cx="8280920" cy="3310115"/>
          </a:xfrm>
        </p:spPr>
        <p:txBody>
          <a:bodyPr>
            <a:noAutofit/>
          </a:bodyPr>
          <a:lstStyle/>
          <a:p>
            <a:pPr indent="457200" algn="just">
              <a:spcBef>
                <a:spcPts val="60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общеобразовательная МБДОУ "Детский сад общеразвивающего вида № 3" НМР РТ сконструирована на материалах "От рождения до школы" Инновационная программа дошкольного образования / Под ред. Н.Е.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Т.С. Комаровой, Э.М. Дорофеевой. - 5-е изд. (инновационное), исп. и доп. - М.: Мозаика-Синтез, 2019. - 336с.   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Особенностью обязательной части Программы является: индивидуализация условий обучения для каждого ребенка; предоставление ребенку возможности выбора, как через планирование соответствующих занятий, так и через организацию центров активности; участие семьи; обеспечение развития детей во всех пяти взаимодополняющих образовательных областях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96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620688"/>
            <a:ext cx="8280920" cy="5256584"/>
          </a:xfrm>
        </p:spPr>
        <p:txBody>
          <a:bodyPr>
            <a:noAutofit/>
          </a:bodyPr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части ООП ДОУ, формируемой участниками образовательных отношений так же нашли отражение авторские программы, проекты, технологии направленные на развитие детей в одной или нескольких образовательных областей, видах деятельности и культурных практиках, такие как: </a:t>
            </a:r>
          </a:p>
          <a:p>
            <a:pPr marL="285750" lvl="0" indent="-285750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Региональная программа дошкольного образования «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Сөенеч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– «Радость познания» под ред.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Шаеховой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Р.К., 2016г.</a:t>
            </a:r>
          </a:p>
          <a:p>
            <a:pPr marL="285750" lvl="0" indent="-285750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Колесникова Е.В. программа «От звука к букве. Формирование звуковой аналитико-синтетической активности дошкольников как предпосылки обучения грамоте» / Е.В. Колесникова. – М.: БИНОМ. Лаборатория знаний, 2019.</a:t>
            </a:r>
          </a:p>
          <a:p>
            <a:pPr marL="285750" lvl="0" indent="-285750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Ушакова О.С. развитие речи детей. – М.: ТЦ Сфера, 2020.</a:t>
            </a:r>
          </a:p>
          <a:p>
            <a:pPr marL="285750" lvl="0" indent="-285750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Математика в детском саду. Авторская программа В.П. Новиковой.</a:t>
            </a:r>
          </a:p>
          <a:p>
            <a:pPr marL="285750" lvl="0" indent="-285750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Юный эколог Авторская программа С.Н. Николаевой</a:t>
            </a:r>
          </a:p>
          <a:p>
            <a:pPr marL="285750" lvl="0" indent="-285750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Семьеведение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учебно-методическое пособие для педагогов системы дошкольного образования / под науч. Редакцией д-ра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социол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н. проф.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Л.В.Карцевой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изд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-е 3-е,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И доп. Университет управления «ТИСБИ». – Казань: Редакционно- издательский центр «Школа», 2019.</a:t>
            </a:r>
          </a:p>
          <a:p>
            <a:pPr marL="285750" lvl="0" indent="-285750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Колдина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Д.Н. Аппликация с детьми. Конспекты занятий.</a:t>
            </a:r>
          </a:p>
          <a:p>
            <a:pPr marL="285750" lvl="0" indent="-285750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Колдина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Д.Н. Лепка с детьми. Конспекты занятий.</a:t>
            </a:r>
          </a:p>
          <a:p>
            <a:pPr marL="285750" lvl="0" indent="-285750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Колдина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Д.Н. Рисование с детьми. Конспекты занятий.</a:t>
            </a:r>
          </a:p>
        </p:txBody>
      </p:sp>
    </p:spTree>
    <p:extLst>
      <p:ext uri="{BB962C8B-B14F-4D97-AF65-F5344CB8AC3E}">
        <p14:creationId xmlns:p14="http://schemas.microsoft.com/office/powerpoint/2010/main" val="535036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84784"/>
            <a:ext cx="8280920" cy="2520280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ПРОГРАММЫ</a:t>
            </a:r>
          </a:p>
          <a:p>
            <a:pPr algn="ctr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целью своей работы  коллектив  МБДОУ полагает позитивную социализацию и всестороннее развитие ребёнка раннего и дошкольного возраста в адекватных его возрасту видах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детской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  реализуется через решение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которые соответствуют федеральному государственному образовательному стандарту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797207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51520" y="188640"/>
            <a:ext cx="8568952" cy="1296144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преемственности основных образовательных программ дошкольного и начального общего образования;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социокультурной среды, соответствующей возрастным, индивидуальным, психологическим  и физиологическим особенностям детей;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ребенка самостоятельно учиться, организовывать свою деятельность, добывать необходимые знания, анализировать их, систематизировать и применять на практике, ставить перед собой цели и добиваться их,  адекватно оценивать свою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797852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908720"/>
            <a:ext cx="8352928" cy="1296144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ПО РЕАЛИЗАЦИИ ЭТНОКУЛЬТУРНОЙ СОСТАВЛЯЮЩЕЙ:</a:t>
            </a:r>
          </a:p>
          <a:p>
            <a:pPr algn="ctr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обогащение детского развития посредством приобщения к истокам национальной культуры, краеведения, изучения татарского языка;</a:t>
            </a: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и развитие первоначальных умений и навыков практического владения татарским языком в устной форме.</a:t>
            </a: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tt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у ребенка интерес к изучению языка,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первоначальных умений и навыков практического владения татарским языком в устной форме</a:t>
            </a:r>
            <a:r>
              <a:rPr lang="tt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tt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tt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обогащение </a:t>
            </a:r>
            <a:r>
              <a:rPr lang="tt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культуры общения (вопрос, просьба, обращение, благодарство), активного словарного запаса детей новыми словами, обозначающие предмет, признаки предмета и действие;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tt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составлять диалоги в пределах программного материала, задавать и отвечать на вопросы.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705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548680"/>
            <a:ext cx="8352928" cy="5328592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ПРИНЦИПЫ И ПОДХОДЫ К ФОРМИРОВАНИЮ ПРОГРАММЫ</a:t>
            </a:r>
          </a:p>
          <a:p>
            <a:pPr algn="ctr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полноценное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проживание ребёнком всех этапов детства (младенческого, раннего и дошкольного возраста), обогащения (амплификации) детского развития;</a:t>
            </a: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</a:t>
            </a: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поддержку инициативы детей в различных видах деятельности;</a:t>
            </a: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партнерство с семьей;</a:t>
            </a: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приобщение детей к социокультурным нормам, традициям семьи, общества и государства;</a:t>
            </a: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познавательных интересов и познавательных действий ребенка в различных видах деятельности;</a:t>
            </a: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возрастную адекватность (соответствия условий, требований, методов возрасту  и особенностям развития);</a:t>
            </a: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 этнокультурной ситуации развития детей.</a:t>
            </a:r>
          </a:p>
          <a:p>
            <a:pPr marL="285750" lvl="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преемственности дошкольного общего и начального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969383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692696"/>
            <a:ext cx="8352928" cy="5184576"/>
          </a:xfrm>
        </p:spPr>
        <p:txBody>
          <a:bodyPr>
            <a:noAutofit/>
          </a:bodyPr>
          <a:lstStyle/>
          <a:p>
            <a:pPr algn="ctr">
              <a:spcAft>
                <a:spcPts val="60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ПРОГРАММЫ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Специфика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детства (гибкость, пластичность развития ребенка, высокий разброс вариантов его развития, его непосредственность и непроизвольность) не позволяет требовать от ребенка дошкольного возраста достижения конкретных образовательных результатов и обуславливает необходимость определения результатов освоения образовательной программы в виде целевых ориентиров. 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Целевые ориентиры дошкольного образования, представленные в ФГОС ДО, следует рассматривать как социально - нормативные возрастные характеристики возможных достижений ребенка. Это ориентир для педагогов и родителей, обозначающий направленность воспитательной деятельности взрослых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Целевые ориентиры: 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подлежат непосредственной оценке;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являются непосредственным основанием оценки как итогового, так и промежуточного уровня развития детей; 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являются основанием для их формального сравнения с реальными достижениями детей;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являются основой объективной оценки соответствия установленным требованиям образовательной деятельности и подготовки детей; 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являются непосредственным основанием при оценке качества образования. 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37283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196</TotalTime>
  <Words>3090</Words>
  <Application>Microsoft Office PowerPoint</Application>
  <PresentationFormat>Экран (4:3)</PresentationFormat>
  <Paragraphs>298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муниципальное бюджетное дошкольное образовательное учреждение  «Детский сад общеразвивающего вида № 3»  Нижнекамского муниципального района Республики Татарстан </vt:lpstr>
      <vt:lpstr>Программа направлена на создание условий развития дошкольников, открывающих возможности для позитивной социализации ребёнка, его всестороннего личностного развития, развития инициативы и творческих способностей на основе сотрудничества со взрослыми и сверстниками в соответствующих дошкольному возрасту видам деятельности. </vt:lpstr>
      <vt:lpstr>Объем первой части Программы составляет не менее 60% времени, необходимого для реализации Программы, вторая часть, формируемая участниками образовательных отношений – не более 40% общего объема Программы.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Теххаус</dc:creator>
  <cp:lastModifiedBy>Теххаус</cp:lastModifiedBy>
  <cp:revision>33</cp:revision>
  <dcterms:created xsi:type="dcterms:W3CDTF">2021-01-20T14:02:42Z</dcterms:created>
  <dcterms:modified xsi:type="dcterms:W3CDTF">2021-01-23T09:30:36Z</dcterms:modified>
</cp:coreProperties>
</file>